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3"/>
  </p:notesMasterIdLst>
  <p:sldIdLst>
    <p:sldId id="296" r:id="rId2"/>
    <p:sldId id="297" r:id="rId3"/>
    <p:sldId id="305" r:id="rId4"/>
    <p:sldId id="306" r:id="rId5"/>
    <p:sldId id="298" r:id="rId6"/>
    <p:sldId id="307" r:id="rId7"/>
    <p:sldId id="299" r:id="rId8"/>
    <p:sldId id="308" r:id="rId9"/>
    <p:sldId id="303" r:id="rId10"/>
    <p:sldId id="304"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5F3"/>
    <a:srgbClr val="215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7" autoAdjust="0"/>
    <p:restoredTop sz="94635" autoAdjust="0"/>
  </p:normalViewPr>
  <p:slideViewPr>
    <p:cSldViewPr snapToGrid="0">
      <p:cViewPr varScale="1">
        <p:scale>
          <a:sx n="68" d="100"/>
          <a:sy n="68" d="100"/>
        </p:scale>
        <p:origin x="66" y="5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CAD78-7F4C-42FB-8117-EC4AF893E4ED}" type="datetimeFigureOut">
              <a:rPr lang="en-GB" smtClean="0"/>
              <a:t>22/05/2018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FFAB1-6401-45B2-B5CE-3D1CF59271C1}" type="slidenum">
              <a:rPr lang="en-GB" smtClean="0"/>
              <a:t>‹#›</a:t>
            </a:fld>
            <a:endParaRPr lang="en-GB"/>
          </a:p>
        </p:txBody>
      </p:sp>
    </p:spTree>
    <p:extLst>
      <p:ext uri="{BB962C8B-B14F-4D97-AF65-F5344CB8AC3E}">
        <p14:creationId xmlns:p14="http://schemas.microsoft.com/office/powerpoint/2010/main" val="123561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2A520B-DDCA-4921-A7F8-94A12C27F637}"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293525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A520B-DDCA-4921-A7F8-94A12C27F637}"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17658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A520B-DDCA-4921-A7F8-94A12C27F637}"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102779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A520B-DDCA-4921-A7F8-94A12C27F637}"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234393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2A520B-DDCA-4921-A7F8-94A12C27F637}"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359186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2A520B-DDCA-4921-A7F8-94A12C27F637}"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41239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2A520B-DDCA-4921-A7F8-94A12C27F637}"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185180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2A520B-DDCA-4921-A7F8-94A12C27F637}"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253804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A520B-DDCA-4921-A7F8-94A12C27F637}"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6FBE49-7CEF-43A3-B1B4-18BCEE42CC81}" type="slidenum">
              <a:rPr lang="en-GB" smtClean="0"/>
              <a:t>‹#›</a:t>
            </a:fld>
            <a:endParaRPr lang="en-GB" dirty="0"/>
          </a:p>
        </p:txBody>
      </p:sp>
    </p:spTree>
    <p:extLst>
      <p:ext uri="{BB962C8B-B14F-4D97-AF65-F5344CB8AC3E}">
        <p14:creationId xmlns:p14="http://schemas.microsoft.com/office/powerpoint/2010/main" val="281177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2A520B-DDCA-4921-A7F8-94A12C27F637}"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9872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2A520B-DDCA-4921-A7F8-94A12C27F637}"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FBE49-7CEF-43A3-B1B4-18BCEE42CC81}" type="slidenum">
              <a:rPr lang="en-GB" smtClean="0"/>
              <a:t>‹#›</a:t>
            </a:fld>
            <a:endParaRPr lang="en-GB"/>
          </a:p>
        </p:txBody>
      </p:sp>
    </p:spTree>
    <p:extLst>
      <p:ext uri="{BB962C8B-B14F-4D97-AF65-F5344CB8AC3E}">
        <p14:creationId xmlns:p14="http://schemas.microsoft.com/office/powerpoint/2010/main" val="8354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A520B-DDCA-4921-A7F8-94A12C27F637}" type="datetimeFigureOut">
              <a:rPr lang="en-GB" smtClean="0"/>
              <a:t>22/05/2018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FBE49-7CEF-43A3-B1B4-18BCEE42CC81}" type="slidenum">
              <a:rPr lang="en-GB" smtClean="0"/>
              <a:t>‹#›</a:t>
            </a:fld>
            <a:endParaRPr lang="en-GB"/>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362" y="0"/>
            <a:ext cx="1102836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504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cancerresearchuk.org/health-professional/cancer-statistics/statistics-by-cancer-type/cervical-cancer/incidence#heading-Tw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ervical-cancer.canceraustralia.gov.au/statistic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sdscotland.org/Health-Topics/Cancer/Publications/2017-04-25/i_cancer_female_genital_organs.xls" TargetMode="External"/><Relationship Id="rId1" Type="http://schemas.openxmlformats.org/officeDocument/2006/relationships/slideLayout" Target="../slideLayouts/slideLayout7.xml"/><Relationship Id="rId4" Type="http://schemas.openxmlformats.org/officeDocument/2006/relationships/hyperlink" Target="http://www.isdscotland.org/Health-Topics/Cancer/Cervical-Scree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www.cancerresearchuk.org/health-professional/cancer-statistics/statistics-by-cancer-type/cervical-cancer/incidence#heading-Fiv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ijme.in/articles/increased-incidence-of-cervical-cancer-in-sweden-possible-link-with-hpv-vaccination/?galley=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cbi.nlm.nih.gov/pubmed/14556274" TargetMode="External"/><Relationship Id="rId3" Type="http://schemas.openxmlformats.org/officeDocument/2006/relationships/hyperlink" Target="https://www.fda.gov/ohrms/dockets/ac/06/briefing/2006-4222B3.pdf" TargetMode="External"/><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onlinelibrary.wiley.com/doi/10.1002/(SICI)1096-9071(200005)61:1%3c70::AID-JMV11%3e3.0.CO;2-Y/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64406462-A191-441B-B9EA-11561C308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988" y="1135248"/>
            <a:ext cx="6858000" cy="5353050"/>
          </a:xfrm>
          <a:prstGeom prst="rect">
            <a:avLst/>
          </a:prstGeom>
        </p:spPr>
      </p:pic>
      <p:sp>
        <p:nvSpPr>
          <p:cNvPr id="3" name="TextBox 2">
            <a:extLst>
              <a:ext uri="{FF2B5EF4-FFF2-40B4-BE49-F238E27FC236}">
                <a16:creationId xmlns:a16="http://schemas.microsoft.com/office/drawing/2014/main" id="{317CCB73-90C5-4FEC-94E6-C3326C89382B}"/>
              </a:ext>
            </a:extLst>
          </p:cNvPr>
          <p:cNvSpPr txBox="1"/>
          <p:nvPr/>
        </p:nvSpPr>
        <p:spPr>
          <a:xfrm>
            <a:off x="8280988" y="2113255"/>
            <a:ext cx="3115339" cy="2631490"/>
          </a:xfrm>
          <a:prstGeom prst="rect">
            <a:avLst/>
          </a:prstGeom>
          <a:noFill/>
        </p:spPr>
        <p:txBody>
          <a:bodyPr wrap="square" rtlCol="0">
            <a:spAutoFit/>
          </a:bodyPr>
          <a:lstStyle/>
          <a:p>
            <a:r>
              <a:rPr lang="en-GB" b="1" u="sng" dirty="0">
                <a:solidFill>
                  <a:srgbClr val="2515F3"/>
                </a:solidFill>
              </a:rPr>
              <a:t>England</a:t>
            </a:r>
          </a:p>
          <a:p>
            <a:endParaRPr lang="en-GB" sz="900" b="1" dirty="0">
              <a:solidFill>
                <a:srgbClr val="2515F3"/>
              </a:solidFill>
            </a:endParaRPr>
          </a:p>
          <a:p>
            <a:r>
              <a:rPr lang="en-GB" dirty="0">
                <a:solidFill>
                  <a:srgbClr val="2515F3"/>
                </a:solidFill>
              </a:rPr>
              <a:t>By 2013 many young women in the 20-24 age group should have been protected by the HPV vaccine! </a:t>
            </a:r>
          </a:p>
          <a:p>
            <a:endParaRPr lang="en-GB" sz="1000" dirty="0">
              <a:solidFill>
                <a:srgbClr val="2515F3"/>
              </a:solidFill>
            </a:endParaRPr>
          </a:p>
          <a:p>
            <a:r>
              <a:rPr lang="en-GB" dirty="0">
                <a:solidFill>
                  <a:srgbClr val="2515F3"/>
                </a:solidFill>
              </a:rPr>
              <a:t>But the registration of newly diagnosed cases or cervical cancer are increasing! </a:t>
            </a:r>
          </a:p>
        </p:txBody>
      </p:sp>
    </p:spTree>
    <p:extLst>
      <p:ext uri="{BB962C8B-B14F-4D97-AF65-F5344CB8AC3E}">
        <p14:creationId xmlns:p14="http://schemas.microsoft.com/office/powerpoint/2010/main" val="109505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FCE96-70CE-46D0-895B-3CA7C1D0749E}"/>
              </a:ext>
            </a:extLst>
          </p:cNvPr>
          <p:cNvSpPr txBox="1"/>
          <p:nvPr/>
        </p:nvSpPr>
        <p:spPr>
          <a:xfrm>
            <a:off x="740734" y="1294203"/>
            <a:ext cx="10019415" cy="369332"/>
          </a:xfrm>
          <a:prstGeom prst="rect">
            <a:avLst/>
          </a:prstGeom>
          <a:noFill/>
        </p:spPr>
        <p:txBody>
          <a:bodyPr wrap="square" rtlCol="0">
            <a:spAutoFit/>
          </a:bodyPr>
          <a:lstStyle/>
          <a:p>
            <a:r>
              <a:rPr lang="en-GB" dirty="0">
                <a:solidFill>
                  <a:srgbClr val="2515F3"/>
                </a:solidFill>
              </a:rPr>
              <a:t>So what other reasons might there be for an increase in cervical cancers in the post vaccination era?</a:t>
            </a:r>
            <a:endParaRPr lang="en-GB" sz="2400" dirty="0">
              <a:solidFill>
                <a:srgbClr val="2515F3"/>
              </a:solidFill>
            </a:endParaRPr>
          </a:p>
        </p:txBody>
      </p:sp>
      <p:sp>
        <p:nvSpPr>
          <p:cNvPr id="6" name="Rectangle 5">
            <a:extLst>
              <a:ext uri="{FF2B5EF4-FFF2-40B4-BE49-F238E27FC236}">
                <a16:creationId xmlns:a16="http://schemas.microsoft.com/office/drawing/2014/main" id="{815B3F9A-EB68-4236-80A7-71BB25FAD97C}"/>
              </a:ext>
            </a:extLst>
          </p:cNvPr>
          <p:cNvSpPr/>
          <p:nvPr/>
        </p:nvSpPr>
        <p:spPr>
          <a:xfrm>
            <a:off x="763726" y="4829356"/>
            <a:ext cx="10836394" cy="1277273"/>
          </a:xfrm>
          <a:prstGeom prst="rect">
            <a:avLst/>
          </a:prstGeom>
        </p:spPr>
        <p:txBody>
          <a:bodyPr wrap="square">
            <a:spAutoFit/>
          </a:bodyPr>
          <a:lstStyle/>
          <a:p>
            <a:pPr algn="just"/>
            <a:r>
              <a:rPr lang="en-GB" dirty="0">
                <a:solidFill>
                  <a:srgbClr val="2515F3"/>
                </a:solidFill>
              </a:rPr>
              <a:t>This study by Fischer in 2015 hypothesizes that there may be </a:t>
            </a:r>
            <a:r>
              <a:rPr lang="en-GB" u="heavy" dirty="0">
                <a:solidFill>
                  <a:srgbClr val="2515F3"/>
                </a:solidFill>
                <a:uFill>
                  <a:solidFill>
                    <a:srgbClr val="2515F3"/>
                  </a:solidFill>
                </a:uFill>
              </a:rPr>
              <a:t>a continuous shift in the prevalence of HPV types as a result of vaccination</a:t>
            </a:r>
            <a:r>
              <a:rPr lang="en-GB" dirty="0">
                <a:solidFill>
                  <a:srgbClr val="2515F3"/>
                </a:solidFill>
              </a:rPr>
              <a:t>. </a:t>
            </a:r>
          </a:p>
          <a:p>
            <a:pPr algn="just">
              <a:spcBef>
                <a:spcPts val="600"/>
              </a:spcBef>
            </a:pPr>
            <a:r>
              <a:rPr lang="en-GB" dirty="0">
                <a:solidFill>
                  <a:srgbClr val="2515F3"/>
                </a:solidFill>
              </a:rPr>
              <a:t>Furthermore, the percentage of non‑vaccine High Risk HR‑HPV types was higher than expected, considering that </a:t>
            </a:r>
            <a:r>
              <a:rPr lang="en-GB" u="heavy" dirty="0">
                <a:solidFill>
                  <a:srgbClr val="2515F3"/>
                </a:solidFill>
                <a:uFill>
                  <a:solidFill>
                    <a:srgbClr val="2515F3"/>
                  </a:solidFill>
                </a:uFill>
              </a:rPr>
              <a:t>eight HPV types formerly classified as ‘low‑risk’ or ‘probably high‑risk’ are in fact High Risk‑HPV types</a:t>
            </a:r>
            <a:r>
              <a:rPr lang="en-GB" dirty="0">
                <a:solidFill>
                  <a:srgbClr val="2515F3"/>
                </a:solidFill>
              </a:rPr>
              <a:t>. </a:t>
            </a:r>
          </a:p>
        </p:txBody>
      </p:sp>
      <p:grpSp>
        <p:nvGrpSpPr>
          <p:cNvPr id="11" name="Group 10">
            <a:extLst>
              <a:ext uri="{FF2B5EF4-FFF2-40B4-BE49-F238E27FC236}">
                <a16:creationId xmlns:a16="http://schemas.microsoft.com/office/drawing/2014/main" id="{3571B550-9D72-4E37-B3C7-E53686E1E329}"/>
              </a:ext>
            </a:extLst>
          </p:cNvPr>
          <p:cNvGrpSpPr/>
          <p:nvPr/>
        </p:nvGrpSpPr>
        <p:grpSpPr>
          <a:xfrm>
            <a:off x="3111796" y="1862932"/>
            <a:ext cx="5968408" cy="2518431"/>
            <a:chOff x="2515103" y="1830297"/>
            <a:chExt cx="6462320" cy="2491245"/>
          </a:xfrm>
        </p:grpSpPr>
        <p:pic>
          <p:nvPicPr>
            <p:cNvPr id="5" name="Picture 4">
              <a:extLst>
                <a:ext uri="{FF2B5EF4-FFF2-40B4-BE49-F238E27FC236}">
                  <a16:creationId xmlns:a16="http://schemas.microsoft.com/office/drawing/2014/main" id="{A5D3D1BA-4EEC-43EF-8699-1B8B9519C6E3}"/>
                </a:ext>
              </a:extLst>
            </p:cNvPr>
            <p:cNvPicPr>
              <a:picLocks noChangeAspect="1"/>
            </p:cNvPicPr>
            <p:nvPr/>
          </p:nvPicPr>
          <p:blipFill rotWithShape="1">
            <a:blip r:embed="rId2"/>
            <a:srcRect b="93435"/>
            <a:stretch/>
          </p:blipFill>
          <p:spPr>
            <a:xfrm>
              <a:off x="2532688" y="1830297"/>
              <a:ext cx="6434102" cy="189889"/>
            </a:xfrm>
            <a:prstGeom prst="rect">
              <a:avLst/>
            </a:prstGeom>
            <a:ln>
              <a:solidFill>
                <a:schemeClr val="tx1"/>
              </a:solidFill>
            </a:ln>
          </p:spPr>
        </p:pic>
        <p:pic>
          <p:nvPicPr>
            <p:cNvPr id="10" name="Picture 9">
              <a:extLst>
                <a:ext uri="{FF2B5EF4-FFF2-40B4-BE49-F238E27FC236}">
                  <a16:creationId xmlns:a16="http://schemas.microsoft.com/office/drawing/2014/main" id="{D3A3F35F-F0CA-469F-A94D-86080233C76F}"/>
                </a:ext>
              </a:extLst>
            </p:cNvPr>
            <p:cNvPicPr>
              <a:picLocks noChangeAspect="1"/>
            </p:cNvPicPr>
            <p:nvPr/>
          </p:nvPicPr>
          <p:blipFill rotWithShape="1">
            <a:blip r:embed="rId3"/>
            <a:srcRect t="21193"/>
            <a:stretch/>
          </p:blipFill>
          <p:spPr>
            <a:xfrm>
              <a:off x="2515103" y="2020186"/>
              <a:ext cx="6462320" cy="2301356"/>
            </a:xfrm>
            <a:prstGeom prst="rect">
              <a:avLst/>
            </a:prstGeom>
          </p:spPr>
        </p:pic>
      </p:grpSp>
    </p:spTree>
    <p:extLst>
      <p:ext uri="{BB962C8B-B14F-4D97-AF65-F5344CB8AC3E}">
        <p14:creationId xmlns:p14="http://schemas.microsoft.com/office/powerpoint/2010/main" val="99171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very high confidence">
            <a:extLst>
              <a:ext uri="{FF2B5EF4-FFF2-40B4-BE49-F238E27FC236}">
                <a16:creationId xmlns:a16="http://schemas.microsoft.com/office/drawing/2014/main" id="{2D1ED73E-4420-47B8-9183-8239635EA35E}"/>
              </a:ext>
            </a:extLst>
          </p:cNvPr>
          <p:cNvPicPr>
            <a:picLocks noChangeAspect="1"/>
          </p:cNvPicPr>
          <p:nvPr/>
        </p:nvPicPr>
        <p:blipFill rotWithShape="1">
          <a:blip r:embed="rId2">
            <a:extLst>
              <a:ext uri="{28A0092B-C50C-407E-A947-70E740481C1C}">
                <a14:useLocalDpi xmlns:a14="http://schemas.microsoft.com/office/drawing/2010/main" val="0"/>
              </a:ext>
            </a:extLst>
          </a:blip>
          <a:srcRect l="798"/>
          <a:stretch/>
        </p:blipFill>
        <p:spPr>
          <a:xfrm>
            <a:off x="53161" y="1350334"/>
            <a:ext cx="9410149" cy="5507665"/>
          </a:xfrm>
          <a:prstGeom prst="rect">
            <a:avLst/>
          </a:prstGeom>
        </p:spPr>
      </p:pic>
      <p:sp>
        <p:nvSpPr>
          <p:cNvPr id="7" name="Rectangle 6">
            <a:extLst>
              <a:ext uri="{FF2B5EF4-FFF2-40B4-BE49-F238E27FC236}">
                <a16:creationId xmlns:a16="http://schemas.microsoft.com/office/drawing/2014/main" id="{B6511763-766A-41D5-8031-300C4CA0F2A5}"/>
              </a:ext>
            </a:extLst>
          </p:cNvPr>
          <p:cNvSpPr/>
          <p:nvPr/>
        </p:nvSpPr>
        <p:spPr>
          <a:xfrm>
            <a:off x="9643736" y="2277735"/>
            <a:ext cx="2488015" cy="2771336"/>
          </a:xfrm>
          <a:prstGeom prst="rect">
            <a:avLst/>
          </a:prstGeom>
          <a:ln>
            <a:solidFill>
              <a:schemeClr val="tx1"/>
            </a:solidFill>
          </a:ln>
        </p:spPr>
        <p:txBody>
          <a:bodyPr wrap="square">
            <a:spAutoFit/>
          </a:bodyPr>
          <a:lstStyle/>
          <a:p>
            <a:pPr>
              <a:lnSpc>
                <a:spcPct val="107000"/>
              </a:lnSpc>
              <a:spcAft>
                <a:spcPts val="600"/>
              </a:spcAft>
            </a:pPr>
            <a:r>
              <a:rPr lang="en-GB" sz="1600" b="1" dirty="0">
                <a:solidFill>
                  <a:srgbClr val="2515F3"/>
                </a:solidFill>
                <a:latin typeface="Calibri" panose="020F0502020204030204" pitchFamily="34" charset="0"/>
                <a:ea typeface="Calibri" panose="020F0502020204030204" pitchFamily="34" charset="0"/>
                <a:cs typeface="Times New Roman" panose="02020603050405020304" pitchFamily="18" charset="0"/>
              </a:rPr>
              <a:t>445 deaths (inc. 23 sudden deaths)</a:t>
            </a:r>
          </a:p>
          <a:p>
            <a:pPr>
              <a:lnSpc>
                <a:spcPct val="107000"/>
              </a:lnSpc>
              <a:spcAft>
                <a:spcPts val="600"/>
              </a:spcAft>
            </a:pPr>
            <a:r>
              <a:rPr lang="en-GB" sz="1600" b="1" dirty="0">
                <a:solidFill>
                  <a:srgbClr val="2515F3"/>
                </a:solidFill>
                <a:latin typeface="Calibri" panose="020F0502020204030204" pitchFamily="34" charset="0"/>
                <a:ea typeface="Calibri" panose="020F0502020204030204" pitchFamily="34" charset="0"/>
                <a:cs typeface="Times New Roman" panose="02020603050405020304" pitchFamily="18" charset="0"/>
              </a:rPr>
              <a:t>1,052 neoplasms (inc. 168 cervical carcinoma and 25 carcinoma insitu)</a:t>
            </a:r>
          </a:p>
          <a:p>
            <a:pPr>
              <a:lnSpc>
                <a:spcPct val="107000"/>
              </a:lnSpc>
              <a:spcAft>
                <a:spcPts val="600"/>
              </a:spcAft>
            </a:pPr>
            <a:r>
              <a:rPr lang="en-GB" sz="1600" b="1" dirty="0">
                <a:solidFill>
                  <a:srgbClr val="2515F3"/>
                </a:solidFill>
                <a:latin typeface="Calibri" panose="020F0502020204030204" pitchFamily="34" charset="0"/>
                <a:ea typeface="Calibri" panose="020F0502020204030204" pitchFamily="34" charset="0"/>
                <a:cs typeface="Times New Roman" panose="02020603050405020304" pitchFamily="18" charset="0"/>
              </a:rPr>
              <a:t>460 cases of POTS</a:t>
            </a:r>
          </a:p>
          <a:p>
            <a:pPr>
              <a:lnSpc>
                <a:spcPct val="107000"/>
              </a:lnSpc>
              <a:spcAft>
                <a:spcPts val="600"/>
              </a:spcAft>
            </a:pPr>
            <a:r>
              <a:rPr lang="en-GB" sz="1600" b="1" dirty="0">
                <a:solidFill>
                  <a:srgbClr val="2515F3"/>
                </a:solidFill>
                <a:latin typeface="Calibri" panose="020F0502020204030204" pitchFamily="34" charset="0"/>
                <a:ea typeface="Calibri" panose="020F0502020204030204" pitchFamily="34" charset="0"/>
                <a:cs typeface="Times New Roman" panose="02020603050405020304" pitchFamily="18" charset="0"/>
              </a:rPr>
              <a:t>144 cases of CRPS  </a:t>
            </a:r>
          </a:p>
          <a:p>
            <a:pPr>
              <a:lnSpc>
                <a:spcPct val="107000"/>
              </a:lnSpc>
              <a:spcAft>
                <a:spcPts val="600"/>
              </a:spcAft>
            </a:pPr>
            <a:r>
              <a:rPr lang="en-GB" sz="1600" b="1" dirty="0">
                <a:solidFill>
                  <a:srgbClr val="2515F3"/>
                </a:solidFill>
                <a:latin typeface="Calibri" panose="020F0502020204030204" pitchFamily="34" charset="0"/>
                <a:ea typeface="Calibri" panose="020F0502020204030204" pitchFamily="34" charset="0"/>
                <a:cs typeface="Times New Roman" panose="02020603050405020304" pitchFamily="18" charset="0"/>
              </a:rPr>
              <a:t>305,014 adverse reactions in 81,263 reports.</a:t>
            </a:r>
            <a:endParaRPr lang="en-GB" sz="1600" dirty="0">
              <a:solidFill>
                <a:srgbClr val="2515F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A4BB68C-0066-4EBB-A46F-C3B3AEC69E70}"/>
              </a:ext>
            </a:extLst>
          </p:cNvPr>
          <p:cNvPicPr>
            <a:picLocks noChangeAspect="1"/>
          </p:cNvPicPr>
          <p:nvPr/>
        </p:nvPicPr>
        <p:blipFill>
          <a:blip r:embed="rId3"/>
          <a:stretch>
            <a:fillRect/>
          </a:stretch>
        </p:blipFill>
        <p:spPr>
          <a:xfrm>
            <a:off x="8761228" y="1064337"/>
            <a:ext cx="3157872" cy="383202"/>
          </a:xfrm>
          <a:prstGeom prst="rect">
            <a:avLst/>
          </a:prstGeom>
        </p:spPr>
      </p:pic>
    </p:spTree>
    <p:extLst>
      <p:ext uri="{BB962C8B-B14F-4D97-AF65-F5344CB8AC3E}">
        <p14:creationId xmlns:p14="http://schemas.microsoft.com/office/powerpoint/2010/main" val="21613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ACA9CD-E616-4CF1-B24D-8DF363A8C47A}"/>
              </a:ext>
            </a:extLst>
          </p:cNvPr>
          <p:cNvPicPr>
            <a:picLocks noChangeAspect="1"/>
          </p:cNvPicPr>
          <p:nvPr/>
        </p:nvPicPr>
        <p:blipFill>
          <a:blip r:embed="rId2"/>
          <a:stretch>
            <a:fillRect/>
          </a:stretch>
        </p:blipFill>
        <p:spPr>
          <a:xfrm>
            <a:off x="737855" y="1129818"/>
            <a:ext cx="8058150" cy="5534025"/>
          </a:xfrm>
          <a:prstGeom prst="rect">
            <a:avLst/>
          </a:prstGeom>
        </p:spPr>
      </p:pic>
      <p:sp>
        <p:nvSpPr>
          <p:cNvPr id="4" name="TextBox 3">
            <a:extLst>
              <a:ext uri="{FF2B5EF4-FFF2-40B4-BE49-F238E27FC236}">
                <a16:creationId xmlns:a16="http://schemas.microsoft.com/office/drawing/2014/main" id="{0E7A83C7-285B-4FD7-8E29-895D57EEB231}"/>
              </a:ext>
            </a:extLst>
          </p:cNvPr>
          <p:cNvSpPr txBox="1"/>
          <p:nvPr/>
        </p:nvSpPr>
        <p:spPr>
          <a:xfrm>
            <a:off x="8631868" y="2017562"/>
            <a:ext cx="3115339" cy="3431709"/>
          </a:xfrm>
          <a:prstGeom prst="rect">
            <a:avLst/>
          </a:prstGeom>
          <a:noFill/>
        </p:spPr>
        <p:txBody>
          <a:bodyPr wrap="square" rtlCol="0">
            <a:spAutoFit/>
          </a:bodyPr>
          <a:lstStyle/>
          <a:p>
            <a:r>
              <a:rPr lang="en-GB" b="1" u="sng" dirty="0">
                <a:solidFill>
                  <a:srgbClr val="2515F3"/>
                </a:solidFill>
              </a:rPr>
              <a:t>Scotland</a:t>
            </a:r>
          </a:p>
          <a:p>
            <a:endParaRPr lang="en-GB" sz="900" b="1" dirty="0">
              <a:solidFill>
                <a:srgbClr val="2515F3"/>
              </a:solidFill>
            </a:endParaRPr>
          </a:p>
          <a:p>
            <a:r>
              <a:rPr lang="en-GB" dirty="0">
                <a:solidFill>
                  <a:srgbClr val="2515F3"/>
                </a:solidFill>
              </a:rPr>
              <a:t>By 2013 many young women in the 20-24 age group should have been protected by the HPV vaccine! </a:t>
            </a:r>
          </a:p>
          <a:p>
            <a:endParaRPr lang="en-GB" sz="1000" dirty="0">
              <a:solidFill>
                <a:srgbClr val="2515F3"/>
              </a:solidFill>
            </a:endParaRPr>
          </a:p>
          <a:p>
            <a:r>
              <a:rPr lang="en-GB" dirty="0">
                <a:solidFill>
                  <a:srgbClr val="2515F3"/>
                </a:solidFill>
              </a:rPr>
              <a:t>But the registration of newly diagnosed cases or cervical cancer are increasing  with twice as many cases as in the 6 year  period prior to the HPV vaccine introduction! </a:t>
            </a:r>
          </a:p>
        </p:txBody>
      </p:sp>
    </p:spTree>
    <p:extLst>
      <p:ext uri="{BB962C8B-B14F-4D97-AF65-F5344CB8AC3E}">
        <p14:creationId xmlns:p14="http://schemas.microsoft.com/office/powerpoint/2010/main" val="72820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E27B6-EEB0-4121-97DB-F8616C910A2A}"/>
              </a:ext>
            </a:extLst>
          </p:cNvPr>
          <p:cNvPicPr>
            <a:picLocks noChangeAspect="1"/>
          </p:cNvPicPr>
          <p:nvPr/>
        </p:nvPicPr>
        <p:blipFill>
          <a:blip r:embed="rId2"/>
          <a:stretch>
            <a:fillRect/>
          </a:stretch>
        </p:blipFill>
        <p:spPr>
          <a:xfrm>
            <a:off x="2997200" y="1392246"/>
            <a:ext cx="7506998" cy="4847536"/>
          </a:xfrm>
          <a:prstGeom prst="rect">
            <a:avLst/>
          </a:prstGeom>
        </p:spPr>
      </p:pic>
      <p:pic>
        <p:nvPicPr>
          <p:cNvPr id="3" name="Picture 2">
            <a:extLst>
              <a:ext uri="{FF2B5EF4-FFF2-40B4-BE49-F238E27FC236}">
                <a16:creationId xmlns:a16="http://schemas.microsoft.com/office/drawing/2014/main" id="{FEDB71ED-C525-4BB4-BC7E-3E4048755032}"/>
              </a:ext>
            </a:extLst>
          </p:cNvPr>
          <p:cNvPicPr>
            <a:picLocks noChangeAspect="1"/>
          </p:cNvPicPr>
          <p:nvPr/>
        </p:nvPicPr>
        <p:blipFill>
          <a:blip r:embed="rId3"/>
          <a:stretch>
            <a:fillRect/>
          </a:stretch>
        </p:blipFill>
        <p:spPr>
          <a:xfrm>
            <a:off x="840181" y="861848"/>
            <a:ext cx="1164437" cy="530398"/>
          </a:xfrm>
          <a:prstGeom prst="rect">
            <a:avLst/>
          </a:prstGeom>
        </p:spPr>
      </p:pic>
      <p:sp>
        <p:nvSpPr>
          <p:cNvPr id="4" name="Rectangle 3">
            <a:extLst>
              <a:ext uri="{FF2B5EF4-FFF2-40B4-BE49-F238E27FC236}">
                <a16:creationId xmlns:a16="http://schemas.microsoft.com/office/drawing/2014/main" id="{5D9B7E13-61FB-4E02-8B0C-178206744D81}"/>
              </a:ext>
            </a:extLst>
          </p:cNvPr>
          <p:cNvSpPr/>
          <p:nvPr/>
        </p:nvSpPr>
        <p:spPr>
          <a:xfrm>
            <a:off x="2665702" y="6391870"/>
            <a:ext cx="10389898" cy="261610"/>
          </a:xfrm>
          <a:prstGeom prst="rect">
            <a:avLst/>
          </a:prstGeom>
        </p:spPr>
        <p:txBody>
          <a:bodyPr wrap="square">
            <a:spAutoFit/>
          </a:bodyPr>
          <a:lstStyle/>
          <a:p>
            <a:r>
              <a:rPr lang="en-GB" sz="1100" u="sng" dirty="0">
                <a:solidFill>
                  <a:srgbClr val="0563C1"/>
                </a:solidFill>
                <a:latin typeface="Helvetica" panose="020B0604020202020204" pitchFamily="34" charset="0"/>
                <a:ea typeface="Calibri" panose="020F0502020204030204" pitchFamily="34" charset="0"/>
                <a:hlinkClick r:id="rId4"/>
              </a:rPr>
              <a:t>http://www.cancerresearchuk.org/health-professional/cancer-statistics/statistics-by-cancer-type/cervical-cancer/incidence#heading-Two</a:t>
            </a:r>
            <a:endParaRPr lang="en-GB" sz="1100" dirty="0"/>
          </a:p>
        </p:txBody>
      </p:sp>
    </p:spTree>
    <p:extLst>
      <p:ext uri="{BB962C8B-B14F-4D97-AF65-F5344CB8AC3E}">
        <p14:creationId xmlns:p14="http://schemas.microsoft.com/office/powerpoint/2010/main" val="410062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66DCA3-9C1D-4B10-917D-B2983658364A}"/>
              </a:ext>
            </a:extLst>
          </p:cNvPr>
          <p:cNvSpPr/>
          <p:nvPr/>
        </p:nvSpPr>
        <p:spPr>
          <a:xfrm>
            <a:off x="977774" y="818634"/>
            <a:ext cx="8256812" cy="369332"/>
          </a:xfrm>
          <a:prstGeom prst="rect">
            <a:avLst/>
          </a:prstGeom>
        </p:spPr>
        <p:txBody>
          <a:bodyPr wrap="none">
            <a:spAutoFit/>
          </a:bodyPr>
          <a:lstStyle/>
          <a:p>
            <a:r>
              <a:rPr lang="en-GB" dirty="0">
                <a:hlinkClick r:id="rId2"/>
              </a:rPr>
              <a:t>Australia cervical cancer rates: https://cervical-cancer.canceraustralia.gov.au/statistics</a:t>
            </a:r>
            <a:r>
              <a:rPr lang="en-GB" dirty="0"/>
              <a:t> </a:t>
            </a:r>
          </a:p>
        </p:txBody>
      </p:sp>
      <p:grpSp>
        <p:nvGrpSpPr>
          <p:cNvPr id="4" name="Group 3">
            <a:extLst>
              <a:ext uri="{FF2B5EF4-FFF2-40B4-BE49-F238E27FC236}">
                <a16:creationId xmlns:a16="http://schemas.microsoft.com/office/drawing/2014/main" id="{FE01747F-04F8-4DEB-A2E2-C8CD9653D1FF}"/>
              </a:ext>
            </a:extLst>
          </p:cNvPr>
          <p:cNvGrpSpPr/>
          <p:nvPr/>
        </p:nvGrpSpPr>
        <p:grpSpPr>
          <a:xfrm>
            <a:off x="977774" y="1294250"/>
            <a:ext cx="10454855" cy="4865250"/>
            <a:chOff x="977774" y="1294250"/>
            <a:chExt cx="10454855" cy="4865250"/>
          </a:xfrm>
        </p:grpSpPr>
        <p:pic>
          <p:nvPicPr>
            <p:cNvPr id="2" name="Picture 1">
              <a:extLst>
                <a:ext uri="{FF2B5EF4-FFF2-40B4-BE49-F238E27FC236}">
                  <a16:creationId xmlns:a16="http://schemas.microsoft.com/office/drawing/2014/main" id="{16CD78F7-5B43-4CAC-913C-639123CFEE3D}"/>
                </a:ext>
              </a:extLst>
            </p:cNvPr>
            <p:cNvPicPr>
              <a:picLocks noChangeAspect="1"/>
            </p:cNvPicPr>
            <p:nvPr/>
          </p:nvPicPr>
          <p:blipFill>
            <a:blip r:embed="rId3"/>
            <a:stretch>
              <a:fillRect/>
            </a:stretch>
          </p:blipFill>
          <p:spPr>
            <a:xfrm>
              <a:off x="977774" y="1294250"/>
              <a:ext cx="10454855" cy="4865250"/>
            </a:xfrm>
            <a:prstGeom prst="rect">
              <a:avLst/>
            </a:prstGeom>
          </p:spPr>
        </p:pic>
        <p:cxnSp>
          <p:nvCxnSpPr>
            <p:cNvPr id="5" name="Straight Arrow Connector 4">
              <a:extLst>
                <a:ext uri="{FF2B5EF4-FFF2-40B4-BE49-F238E27FC236}">
                  <a16:creationId xmlns:a16="http://schemas.microsoft.com/office/drawing/2014/main" id="{169707B8-DE28-4515-8903-3E25EEE78BD5}"/>
                </a:ext>
              </a:extLst>
            </p:cNvPr>
            <p:cNvCxnSpPr>
              <a:cxnSpLocks/>
            </p:cNvCxnSpPr>
            <p:nvPr/>
          </p:nvCxnSpPr>
          <p:spPr>
            <a:xfrm>
              <a:off x="3308278" y="2702104"/>
              <a:ext cx="2311686" cy="945222"/>
            </a:xfrm>
            <a:prstGeom prst="straightConnector1">
              <a:avLst/>
            </a:prstGeom>
            <a:ln w="25400">
              <a:solidFill>
                <a:srgbClr val="2515F3"/>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879DF2-1FC4-4941-9395-FDA7D8BABC15}"/>
                </a:ext>
              </a:extLst>
            </p:cNvPr>
            <p:cNvSpPr/>
            <p:nvPr/>
          </p:nvSpPr>
          <p:spPr>
            <a:xfrm>
              <a:off x="5372100" y="2386619"/>
              <a:ext cx="4488280" cy="369332"/>
            </a:xfrm>
            <a:prstGeom prst="rect">
              <a:avLst/>
            </a:prstGeom>
          </p:spPr>
          <p:txBody>
            <a:bodyPr wrap="none">
              <a:spAutoFit/>
            </a:bodyPr>
            <a:lstStyle/>
            <a:p>
              <a:r>
                <a:rPr lang="en-GB" u="sng" dirty="0"/>
                <a:t>National HPV Vaccination Program introduced</a:t>
              </a:r>
            </a:p>
          </p:txBody>
        </p:sp>
        <p:cxnSp>
          <p:nvCxnSpPr>
            <p:cNvPr id="11" name="Straight Arrow Connector 10">
              <a:extLst>
                <a:ext uri="{FF2B5EF4-FFF2-40B4-BE49-F238E27FC236}">
                  <a16:creationId xmlns:a16="http://schemas.microsoft.com/office/drawing/2014/main" id="{1109B3A5-3023-4D52-9E1F-FA3BA08FC5F1}"/>
                </a:ext>
              </a:extLst>
            </p:cNvPr>
            <p:cNvCxnSpPr>
              <a:cxnSpLocks/>
            </p:cNvCxnSpPr>
            <p:nvPr/>
          </p:nvCxnSpPr>
          <p:spPr>
            <a:xfrm>
              <a:off x="6224740" y="2677569"/>
              <a:ext cx="0" cy="5990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864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generated with very high confidence">
            <a:extLst>
              <a:ext uri="{FF2B5EF4-FFF2-40B4-BE49-F238E27FC236}">
                <a16:creationId xmlns:a16="http://schemas.microsoft.com/office/drawing/2014/main" id="{9021C475-1C3F-4F71-BBB5-9EA0AB68C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43" y="1713152"/>
            <a:ext cx="6475226" cy="4064536"/>
          </a:xfrm>
          <a:prstGeom prst="rect">
            <a:avLst/>
          </a:prstGeom>
        </p:spPr>
      </p:pic>
      <p:sp>
        <p:nvSpPr>
          <p:cNvPr id="3" name="TextBox 2">
            <a:extLst>
              <a:ext uri="{FF2B5EF4-FFF2-40B4-BE49-F238E27FC236}">
                <a16:creationId xmlns:a16="http://schemas.microsoft.com/office/drawing/2014/main" id="{27C9550E-6F2E-434D-B5A2-EDA61491CEF6}"/>
              </a:ext>
            </a:extLst>
          </p:cNvPr>
          <p:cNvSpPr txBox="1"/>
          <p:nvPr/>
        </p:nvSpPr>
        <p:spPr>
          <a:xfrm>
            <a:off x="7878726" y="2604977"/>
            <a:ext cx="3466214" cy="2862322"/>
          </a:xfrm>
          <a:prstGeom prst="rect">
            <a:avLst/>
          </a:prstGeom>
          <a:noFill/>
        </p:spPr>
        <p:txBody>
          <a:bodyPr wrap="square" rtlCol="0">
            <a:spAutoFit/>
          </a:bodyPr>
          <a:lstStyle/>
          <a:p>
            <a:r>
              <a:rPr lang="en-GB" dirty="0">
                <a:solidFill>
                  <a:srgbClr val="2515F3"/>
                </a:solidFill>
              </a:rPr>
              <a:t>AHVID has written to the Scotland Chief Medical Officer requesting an explanation for this alarming trend.</a:t>
            </a:r>
          </a:p>
          <a:p>
            <a:endParaRPr lang="en-GB" dirty="0">
              <a:solidFill>
                <a:srgbClr val="2515F3"/>
              </a:solidFill>
            </a:endParaRPr>
          </a:p>
          <a:p>
            <a:r>
              <a:rPr lang="en-GB" dirty="0">
                <a:solidFill>
                  <a:srgbClr val="2515F3"/>
                </a:solidFill>
              </a:rPr>
              <a:t>In the 1990’s the improvement was attributable to an increase in Pap screening but the screening rates have reduced in recent years as the government has focused priority on HPV vaccination! </a:t>
            </a:r>
          </a:p>
        </p:txBody>
      </p:sp>
    </p:spTree>
    <p:extLst>
      <p:ext uri="{BB962C8B-B14F-4D97-AF65-F5344CB8AC3E}">
        <p14:creationId xmlns:p14="http://schemas.microsoft.com/office/powerpoint/2010/main" val="27949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463BF4-34CF-44DE-AE03-EB579938D2A4}"/>
              </a:ext>
            </a:extLst>
          </p:cNvPr>
          <p:cNvSpPr/>
          <p:nvPr/>
        </p:nvSpPr>
        <p:spPr>
          <a:xfrm>
            <a:off x="647273" y="875436"/>
            <a:ext cx="10931703" cy="1754326"/>
          </a:xfrm>
          <a:prstGeom prst="rect">
            <a:avLst/>
          </a:prstGeom>
        </p:spPr>
        <p:txBody>
          <a:bodyPr wrap="square">
            <a:spAutoFit/>
          </a:bodyPr>
          <a:lstStyle/>
          <a:p>
            <a:r>
              <a:rPr lang="en-GB" sz="1200" b="1" dirty="0">
                <a:solidFill>
                  <a:srgbClr val="000000"/>
                </a:solidFill>
                <a:latin typeface="Arial" panose="020B0604020202020204" pitchFamily="34" charset="0"/>
              </a:rPr>
              <a:t>HPV vaccine and cervical cancer in Scotland</a:t>
            </a:r>
            <a:endParaRPr lang="en-GB" sz="1200" dirty="0">
              <a:solidFill>
                <a:srgbClr val="000000"/>
              </a:solidFill>
              <a:latin typeface="Arial" panose="020B0604020202020204" pitchFamily="34" charset="0"/>
            </a:endParaRPr>
          </a:p>
          <a:p>
            <a:r>
              <a:rPr lang="en-GB" sz="1200" dirty="0">
                <a:solidFill>
                  <a:srgbClr val="000000"/>
                </a:solidFill>
                <a:latin typeface="Arial" panose="020B0604020202020204" pitchFamily="34" charset="0"/>
              </a:rPr>
              <a:t>The figure below shows the number of new cases of cervical cancer per 100,000 women for those aged 20-24 in Scotland between 1991 and 2015. It addresses the question of whether the introduction of HPV vaccine in 2008 has so far made any difference to the risk of cervical cancer in this age group, which is expected to be among the first to benefit. However the number of cases of cervical cancer in this age group in Scotland (under 15 annually during this period) is too small to draw any reliable conclusions from the data so far. There is as yet no clear indication of any change in rates following introduction of the vaccine. The shaded area shows pointwise confidence intervals around crude rates, indicating the wide degree of uncertainty. Continuing monitoring of cervical cancer rates is important to assess the impact of the vaccine. Previously published information about </a:t>
            </a:r>
            <a:r>
              <a:rPr lang="en-GB" sz="1200" dirty="0">
                <a:solidFill>
                  <a:srgbClr val="003366"/>
                </a:solidFill>
                <a:latin typeface="Arial" panose="020B0604020202020204" pitchFamily="34" charset="0"/>
                <a:hlinkClick r:id="rId2"/>
              </a:rPr>
              <a:t>rates of cervical dysplasia</a:t>
            </a:r>
            <a:r>
              <a:rPr lang="en-GB" sz="1200" dirty="0">
                <a:solidFill>
                  <a:srgbClr val="000000"/>
                </a:solidFill>
                <a:latin typeface="Arial" panose="020B0604020202020204" pitchFamily="34" charset="0"/>
              </a:rPr>
              <a:t> provides an earlier indication of the impact of HPV and suggests that rates of dysplasia may be falling. Cervical dysplasia is an important risk factor for cervical cancer and these declines provide some indication that cervical cancer rates are likely to fall in due course.</a:t>
            </a:r>
            <a:endParaRPr lang="en-GB" sz="1200" b="0" i="0"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EB94FAB1-E192-4024-86CE-8A60B63A7E9F}"/>
              </a:ext>
            </a:extLst>
          </p:cNvPr>
          <p:cNvPicPr>
            <a:picLocks noChangeAspect="1"/>
          </p:cNvPicPr>
          <p:nvPr/>
        </p:nvPicPr>
        <p:blipFill>
          <a:blip r:embed="rId3"/>
          <a:stretch>
            <a:fillRect/>
          </a:stretch>
        </p:blipFill>
        <p:spPr>
          <a:xfrm>
            <a:off x="2488487" y="2624923"/>
            <a:ext cx="6337014" cy="4140182"/>
          </a:xfrm>
          <a:prstGeom prst="rect">
            <a:avLst/>
          </a:prstGeom>
        </p:spPr>
      </p:pic>
      <p:sp>
        <p:nvSpPr>
          <p:cNvPr id="6" name="Rectangle 5">
            <a:extLst>
              <a:ext uri="{FF2B5EF4-FFF2-40B4-BE49-F238E27FC236}">
                <a16:creationId xmlns:a16="http://schemas.microsoft.com/office/drawing/2014/main" id="{4A666DEB-1F9E-453F-91E0-4709399501EF}"/>
              </a:ext>
            </a:extLst>
          </p:cNvPr>
          <p:cNvSpPr/>
          <p:nvPr/>
        </p:nvSpPr>
        <p:spPr>
          <a:xfrm>
            <a:off x="5352837" y="744675"/>
            <a:ext cx="4366516" cy="261522"/>
          </a:xfrm>
          <a:prstGeom prst="rect">
            <a:avLst/>
          </a:prstGeom>
        </p:spPr>
        <p:txBody>
          <a:bodyPr wrap="square">
            <a:spAutoFit/>
          </a:bodyPr>
          <a:lstStyle/>
          <a:p>
            <a:r>
              <a:rPr lang="en-GB" sz="1100" dirty="0">
                <a:hlinkClick r:id="rId4"/>
              </a:rPr>
              <a:t>http://www.isdscotland.org/Health-Topics/Cancer/Cervical-Screening/</a:t>
            </a:r>
            <a:r>
              <a:rPr lang="en-GB" sz="1100" dirty="0"/>
              <a:t> </a:t>
            </a:r>
          </a:p>
        </p:txBody>
      </p:sp>
    </p:spTree>
    <p:extLst>
      <p:ext uri="{BB962C8B-B14F-4D97-AF65-F5344CB8AC3E}">
        <p14:creationId xmlns:p14="http://schemas.microsoft.com/office/powerpoint/2010/main" val="61083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A7038E73-E380-411A-A1C0-CE46EBEE76A6}"/>
              </a:ext>
            </a:extLst>
          </p:cNvPr>
          <p:cNvPicPr>
            <a:picLocks noChangeAspect="1"/>
          </p:cNvPicPr>
          <p:nvPr/>
        </p:nvPicPr>
        <p:blipFill rotWithShape="1">
          <a:blip r:embed="rId2">
            <a:extLst>
              <a:ext uri="{28A0092B-C50C-407E-A947-70E740481C1C}">
                <a14:useLocalDpi xmlns:a14="http://schemas.microsoft.com/office/drawing/2010/main" val="0"/>
              </a:ext>
            </a:extLst>
          </a:blip>
          <a:srcRect r="1811" b="3724"/>
          <a:stretch/>
        </p:blipFill>
        <p:spPr>
          <a:xfrm>
            <a:off x="58721" y="1635530"/>
            <a:ext cx="9287300" cy="5222469"/>
          </a:xfrm>
          <a:prstGeom prst="rect">
            <a:avLst/>
          </a:prstGeom>
        </p:spPr>
      </p:pic>
      <p:pic>
        <p:nvPicPr>
          <p:cNvPr id="6" name="Picture 5">
            <a:extLst>
              <a:ext uri="{FF2B5EF4-FFF2-40B4-BE49-F238E27FC236}">
                <a16:creationId xmlns:a16="http://schemas.microsoft.com/office/drawing/2014/main" id="{D8E62EB3-2231-47E5-9CA6-25D3B3B31CE3}"/>
              </a:ext>
            </a:extLst>
          </p:cNvPr>
          <p:cNvPicPr>
            <a:picLocks noChangeAspect="1"/>
          </p:cNvPicPr>
          <p:nvPr/>
        </p:nvPicPr>
        <p:blipFill>
          <a:blip r:embed="rId3"/>
          <a:stretch>
            <a:fillRect/>
          </a:stretch>
        </p:blipFill>
        <p:spPr>
          <a:xfrm>
            <a:off x="6297901" y="2467844"/>
            <a:ext cx="1166181" cy="530537"/>
          </a:xfrm>
          <a:prstGeom prst="rect">
            <a:avLst/>
          </a:prstGeom>
        </p:spPr>
      </p:pic>
      <p:sp>
        <p:nvSpPr>
          <p:cNvPr id="4" name="TextBox 3">
            <a:extLst>
              <a:ext uri="{FF2B5EF4-FFF2-40B4-BE49-F238E27FC236}">
                <a16:creationId xmlns:a16="http://schemas.microsoft.com/office/drawing/2014/main" id="{12AFCE96-70CE-46D0-895B-3CA7C1D0749E}"/>
              </a:ext>
            </a:extLst>
          </p:cNvPr>
          <p:cNvSpPr txBox="1"/>
          <p:nvPr/>
        </p:nvSpPr>
        <p:spPr>
          <a:xfrm>
            <a:off x="7017488" y="3633366"/>
            <a:ext cx="4848447" cy="2400657"/>
          </a:xfrm>
          <a:prstGeom prst="rect">
            <a:avLst/>
          </a:prstGeom>
          <a:noFill/>
        </p:spPr>
        <p:txBody>
          <a:bodyPr wrap="square" rtlCol="0">
            <a:spAutoFit/>
          </a:bodyPr>
          <a:lstStyle/>
          <a:p>
            <a:r>
              <a:rPr lang="en-GB" sz="2000" dirty="0">
                <a:solidFill>
                  <a:srgbClr val="2515F3"/>
                </a:solidFill>
              </a:rPr>
              <a:t>Cancer Research UK is a leading authority on cancers in the UK. It is forecasting a 43% rise in cervical cancer rates by 2035. WHY?</a:t>
            </a:r>
          </a:p>
          <a:p>
            <a:r>
              <a:rPr lang="en-GB" sz="1000" dirty="0"/>
              <a:t>Source: </a:t>
            </a:r>
            <a:r>
              <a:rPr lang="en-GB" sz="1000" dirty="0">
                <a:hlinkClick r:id="rId4"/>
              </a:rPr>
              <a:t>http://www.cancerresearchuk.org/health-professional/cancer-statistics/statistics-by-cancer-type/cervical-cancer/incidence#heading-Five</a:t>
            </a:r>
            <a:r>
              <a:rPr lang="en-GB" sz="1000" dirty="0"/>
              <a:t> </a:t>
            </a:r>
          </a:p>
          <a:p>
            <a:endParaRPr lang="en-GB" sz="1000" dirty="0"/>
          </a:p>
          <a:p>
            <a:r>
              <a:rPr lang="en-GB" sz="2000" dirty="0">
                <a:solidFill>
                  <a:srgbClr val="2515F3"/>
                </a:solidFill>
              </a:rPr>
              <a:t>AHVID has requested Cancer Research UK for an explanation of this alarming trend – without response.</a:t>
            </a:r>
            <a:endParaRPr lang="en-GB" sz="2400" dirty="0">
              <a:solidFill>
                <a:srgbClr val="2515F3"/>
              </a:solidFill>
            </a:endParaRPr>
          </a:p>
        </p:txBody>
      </p:sp>
    </p:spTree>
    <p:extLst>
      <p:ext uri="{BB962C8B-B14F-4D97-AF65-F5344CB8AC3E}">
        <p14:creationId xmlns:p14="http://schemas.microsoft.com/office/powerpoint/2010/main" val="177138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75255-E5E4-4B9E-BD77-958DB4B26C4E}"/>
              </a:ext>
            </a:extLst>
          </p:cNvPr>
          <p:cNvPicPr>
            <a:picLocks noChangeAspect="1"/>
          </p:cNvPicPr>
          <p:nvPr/>
        </p:nvPicPr>
        <p:blipFill>
          <a:blip r:embed="rId2"/>
          <a:stretch>
            <a:fillRect/>
          </a:stretch>
        </p:blipFill>
        <p:spPr>
          <a:xfrm>
            <a:off x="371475" y="2537378"/>
            <a:ext cx="5724525" cy="4124325"/>
          </a:xfrm>
          <a:prstGeom prst="rect">
            <a:avLst/>
          </a:prstGeom>
        </p:spPr>
      </p:pic>
      <p:sp>
        <p:nvSpPr>
          <p:cNvPr id="4" name="Rectangle 3">
            <a:extLst>
              <a:ext uri="{FF2B5EF4-FFF2-40B4-BE49-F238E27FC236}">
                <a16:creationId xmlns:a16="http://schemas.microsoft.com/office/drawing/2014/main" id="{6CD237E5-EAD4-4F2B-9A40-F030C01E9897}"/>
              </a:ext>
            </a:extLst>
          </p:cNvPr>
          <p:cNvSpPr/>
          <p:nvPr/>
        </p:nvSpPr>
        <p:spPr>
          <a:xfrm>
            <a:off x="371474" y="863260"/>
            <a:ext cx="10842625" cy="830997"/>
          </a:xfrm>
          <a:prstGeom prst="rect">
            <a:avLst/>
          </a:prstGeom>
        </p:spPr>
        <p:txBody>
          <a:bodyPr wrap="square">
            <a:spAutoFit/>
          </a:bodyPr>
          <a:lstStyle/>
          <a:p>
            <a:r>
              <a:rPr lang="en-GB" sz="2400" dirty="0"/>
              <a:t>The Centre for Cervical Cancer Prevention in Sweden has noted in its annual report a substantial increase in the incidence of invasive cervical cancer</a:t>
            </a:r>
          </a:p>
        </p:txBody>
      </p:sp>
      <p:grpSp>
        <p:nvGrpSpPr>
          <p:cNvPr id="6" name="Group 5">
            <a:extLst>
              <a:ext uri="{FF2B5EF4-FFF2-40B4-BE49-F238E27FC236}">
                <a16:creationId xmlns:a16="http://schemas.microsoft.com/office/drawing/2014/main" id="{BFF3F6FA-B005-4D86-AE2B-25936F43D2F3}"/>
              </a:ext>
            </a:extLst>
          </p:cNvPr>
          <p:cNvGrpSpPr/>
          <p:nvPr/>
        </p:nvGrpSpPr>
        <p:grpSpPr>
          <a:xfrm>
            <a:off x="6096000" y="2537379"/>
            <a:ext cx="5207000" cy="4125812"/>
            <a:chOff x="6096000" y="2537379"/>
            <a:chExt cx="5207000" cy="4125812"/>
          </a:xfrm>
        </p:grpSpPr>
        <p:pic>
          <p:nvPicPr>
            <p:cNvPr id="3" name="Picture 2">
              <a:extLst>
                <a:ext uri="{FF2B5EF4-FFF2-40B4-BE49-F238E27FC236}">
                  <a16:creationId xmlns:a16="http://schemas.microsoft.com/office/drawing/2014/main" id="{D5BE0102-E055-45E2-99A4-D5B9D1558CDE}"/>
                </a:ext>
              </a:extLst>
            </p:cNvPr>
            <p:cNvPicPr>
              <a:picLocks noChangeAspect="1"/>
            </p:cNvPicPr>
            <p:nvPr/>
          </p:nvPicPr>
          <p:blipFill>
            <a:blip r:embed="rId3"/>
            <a:stretch>
              <a:fillRect/>
            </a:stretch>
          </p:blipFill>
          <p:spPr>
            <a:xfrm>
              <a:off x="6096000" y="2537379"/>
              <a:ext cx="5207000" cy="4125812"/>
            </a:xfrm>
            <a:prstGeom prst="rect">
              <a:avLst/>
            </a:prstGeom>
          </p:spPr>
        </p:pic>
        <p:sp>
          <p:nvSpPr>
            <p:cNvPr id="5" name="Oval 4">
              <a:extLst>
                <a:ext uri="{FF2B5EF4-FFF2-40B4-BE49-F238E27FC236}">
                  <a16:creationId xmlns:a16="http://schemas.microsoft.com/office/drawing/2014/main" id="{FFB4812C-0B9D-428D-8A0F-1A8D19B98088}"/>
                </a:ext>
              </a:extLst>
            </p:cNvPr>
            <p:cNvSpPr/>
            <p:nvPr/>
          </p:nvSpPr>
          <p:spPr>
            <a:xfrm>
              <a:off x="6718300" y="3619500"/>
              <a:ext cx="700356" cy="207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0C7D510F-B347-427D-AEC6-0558F8C6362C}"/>
              </a:ext>
            </a:extLst>
          </p:cNvPr>
          <p:cNvSpPr/>
          <p:nvPr/>
        </p:nvSpPr>
        <p:spPr>
          <a:xfrm>
            <a:off x="371474" y="1792652"/>
            <a:ext cx="11274426" cy="338554"/>
          </a:xfrm>
          <a:prstGeom prst="rect">
            <a:avLst/>
          </a:prstGeom>
        </p:spPr>
        <p:txBody>
          <a:bodyPr wrap="square">
            <a:spAutoFit/>
          </a:bodyPr>
          <a:lstStyle/>
          <a:p>
            <a:r>
              <a:rPr lang="en-GB" sz="1600" dirty="0">
                <a:hlinkClick r:id="rId4"/>
              </a:rPr>
              <a:t>http://ijme.in/articles/increased-incidence-of-cervical-cancer-in-sweden-possible-link-with-hpv-vaccination/?galley=html</a:t>
            </a:r>
            <a:r>
              <a:rPr lang="en-GB" sz="1600" dirty="0"/>
              <a:t> </a:t>
            </a:r>
          </a:p>
        </p:txBody>
      </p:sp>
    </p:spTree>
    <p:extLst>
      <p:ext uri="{BB962C8B-B14F-4D97-AF65-F5344CB8AC3E}">
        <p14:creationId xmlns:p14="http://schemas.microsoft.com/office/powerpoint/2010/main" val="271536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AFCE96-70CE-46D0-895B-3CA7C1D0749E}"/>
              </a:ext>
            </a:extLst>
          </p:cNvPr>
          <p:cNvSpPr txBox="1"/>
          <p:nvPr/>
        </p:nvSpPr>
        <p:spPr>
          <a:xfrm>
            <a:off x="740734" y="1060280"/>
            <a:ext cx="10572308" cy="400110"/>
          </a:xfrm>
          <a:prstGeom prst="rect">
            <a:avLst/>
          </a:prstGeom>
          <a:noFill/>
        </p:spPr>
        <p:txBody>
          <a:bodyPr wrap="square" rtlCol="0">
            <a:spAutoFit/>
          </a:bodyPr>
          <a:lstStyle/>
          <a:p>
            <a:r>
              <a:rPr lang="en-GB" sz="2000" dirty="0">
                <a:solidFill>
                  <a:srgbClr val="2515F3"/>
                </a:solidFill>
              </a:rPr>
              <a:t>So what other reasons might there be for an increase in cervical cancers in the post vaccination era?</a:t>
            </a:r>
            <a:endParaRPr lang="en-GB" sz="2800" dirty="0">
              <a:solidFill>
                <a:srgbClr val="2515F3"/>
              </a:solidFill>
            </a:endParaRPr>
          </a:p>
        </p:txBody>
      </p:sp>
      <p:grpSp>
        <p:nvGrpSpPr>
          <p:cNvPr id="15" name="Group 14">
            <a:extLst>
              <a:ext uri="{FF2B5EF4-FFF2-40B4-BE49-F238E27FC236}">
                <a16:creationId xmlns:a16="http://schemas.microsoft.com/office/drawing/2014/main" id="{3D45FF91-2512-4ADF-B0A0-EC4A1B90661B}"/>
              </a:ext>
            </a:extLst>
          </p:cNvPr>
          <p:cNvGrpSpPr/>
          <p:nvPr/>
        </p:nvGrpSpPr>
        <p:grpSpPr>
          <a:xfrm>
            <a:off x="1605516" y="1585738"/>
            <a:ext cx="4012191" cy="2188813"/>
            <a:chOff x="717780" y="1855377"/>
            <a:chExt cx="5375810" cy="2785730"/>
          </a:xfrm>
        </p:grpSpPr>
        <p:pic>
          <p:nvPicPr>
            <p:cNvPr id="3" name="Picture 2">
              <a:extLst>
                <a:ext uri="{FF2B5EF4-FFF2-40B4-BE49-F238E27FC236}">
                  <a16:creationId xmlns:a16="http://schemas.microsoft.com/office/drawing/2014/main" id="{D64D3AF2-3DB1-41FF-B184-89ED5F7CF89A}"/>
                </a:ext>
              </a:extLst>
            </p:cNvPr>
            <p:cNvPicPr>
              <a:picLocks noChangeAspect="1"/>
            </p:cNvPicPr>
            <p:nvPr/>
          </p:nvPicPr>
          <p:blipFill>
            <a:blip r:embed="rId2"/>
            <a:stretch>
              <a:fillRect/>
            </a:stretch>
          </p:blipFill>
          <p:spPr>
            <a:xfrm>
              <a:off x="717780" y="1855377"/>
              <a:ext cx="5375810" cy="2785730"/>
            </a:xfrm>
            <a:prstGeom prst="rect">
              <a:avLst/>
            </a:prstGeom>
            <a:ln w="9525">
              <a:solidFill>
                <a:schemeClr val="tx1"/>
              </a:solidFill>
            </a:ln>
          </p:spPr>
        </p:pic>
        <p:sp>
          <p:nvSpPr>
            <p:cNvPr id="7" name="Oval 6">
              <a:extLst>
                <a:ext uri="{FF2B5EF4-FFF2-40B4-BE49-F238E27FC236}">
                  <a16:creationId xmlns:a16="http://schemas.microsoft.com/office/drawing/2014/main" id="{F2CA5979-8CB1-4042-8F48-F56315C5A1B7}"/>
                </a:ext>
              </a:extLst>
            </p:cNvPr>
            <p:cNvSpPr/>
            <p:nvPr/>
          </p:nvSpPr>
          <p:spPr>
            <a:xfrm>
              <a:off x="5104377" y="4051006"/>
              <a:ext cx="475194" cy="32875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B0B9BCC-1AA5-47D2-95EA-DD252A468D0F}"/>
                </a:ext>
              </a:extLst>
            </p:cNvPr>
            <p:cNvSpPr/>
            <p:nvPr/>
          </p:nvSpPr>
          <p:spPr>
            <a:xfrm>
              <a:off x="725445" y="4102407"/>
              <a:ext cx="700015" cy="5387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9F183A8-75B9-408C-9612-EC873850DC37}"/>
              </a:ext>
            </a:extLst>
          </p:cNvPr>
          <p:cNvSpPr txBox="1"/>
          <p:nvPr/>
        </p:nvSpPr>
        <p:spPr>
          <a:xfrm>
            <a:off x="6251941" y="1926388"/>
            <a:ext cx="5156793" cy="1154162"/>
          </a:xfrm>
          <a:prstGeom prst="rect">
            <a:avLst/>
          </a:prstGeom>
          <a:noFill/>
        </p:spPr>
        <p:txBody>
          <a:bodyPr wrap="square" rtlCol="0">
            <a:spAutoFit/>
          </a:bodyPr>
          <a:lstStyle/>
          <a:p>
            <a:r>
              <a:rPr lang="en-GB" sz="1000" dirty="0">
                <a:solidFill>
                  <a:srgbClr val="2515F3"/>
                </a:solidFill>
                <a:hlinkClick r:id="rId3"/>
              </a:rPr>
              <a:t>https://www.fda.gov/ohrms/dockets/ac/06/briefing/2006-4222B3.pdf</a:t>
            </a:r>
            <a:r>
              <a:rPr lang="en-GB" sz="1000" dirty="0">
                <a:solidFill>
                  <a:srgbClr val="2515F3"/>
                </a:solidFill>
              </a:rPr>
              <a:t> </a:t>
            </a:r>
          </a:p>
          <a:p>
            <a:pPr>
              <a:spcBef>
                <a:spcPts val="600"/>
              </a:spcBef>
            </a:pPr>
            <a:r>
              <a:rPr lang="en-GB" dirty="0">
                <a:solidFill>
                  <a:srgbClr val="2515F3"/>
                </a:solidFill>
              </a:rPr>
              <a:t>In 2006 the FDA reported a </a:t>
            </a:r>
            <a:r>
              <a:rPr lang="en-GB" b="1" dirty="0">
                <a:solidFill>
                  <a:srgbClr val="2515F3"/>
                </a:solidFill>
              </a:rPr>
              <a:t>44.6% increase </a:t>
            </a:r>
            <a:r>
              <a:rPr lang="en-GB" dirty="0">
                <a:solidFill>
                  <a:srgbClr val="2515F3"/>
                </a:solidFill>
              </a:rPr>
              <a:t>in ‘CIN2/3 </a:t>
            </a:r>
            <a:r>
              <a:rPr lang="en-GB" b="1" u="sng" dirty="0">
                <a:solidFill>
                  <a:srgbClr val="2515F3"/>
                </a:solidFill>
              </a:rPr>
              <a:t>or worse</a:t>
            </a:r>
            <a:r>
              <a:rPr lang="en-GB" dirty="0">
                <a:solidFill>
                  <a:srgbClr val="2515F3"/>
                </a:solidFill>
              </a:rPr>
              <a:t>’ in subjects who had evidence of HPV infection prior to vaccination (Study 013).</a:t>
            </a:r>
            <a:endParaRPr lang="en-GB" sz="2400" dirty="0">
              <a:solidFill>
                <a:srgbClr val="2515F3"/>
              </a:solidFill>
            </a:endParaRPr>
          </a:p>
        </p:txBody>
      </p:sp>
      <p:sp>
        <p:nvSpPr>
          <p:cNvPr id="12" name="TextBox 11">
            <a:extLst>
              <a:ext uri="{FF2B5EF4-FFF2-40B4-BE49-F238E27FC236}">
                <a16:creationId xmlns:a16="http://schemas.microsoft.com/office/drawing/2014/main" id="{79493EAA-05DF-44D0-8779-AE0D31DB6F62}"/>
              </a:ext>
            </a:extLst>
          </p:cNvPr>
          <p:cNvSpPr txBox="1"/>
          <p:nvPr/>
        </p:nvSpPr>
        <p:spPr>
          <a:xfrm>
            <a:off x="6230679" y="3915636"/>
            <a:ext cx="5326914" cy="1400383"/>
          </a:xfrm>
          <a:prstGeom prst="rect">
            <a:avLst/>
          </a:prstGeom>
          <a:noFill/>
        </p:spPr>
        <p:txBody>
          <a:bodyPr wrap="square" rtlCol="0">
            <a:spAutoFit/>
          </a:bodyPr>
          <a:lstStyle/>
          <a:p>
            <a:r>
              <a:rPr lang="en-GB" sz="800" dirty="0">
                <a:hlinkClick r:id="rId4"/>
              </a:rPr>
              <a:t>http://onlinelibrary.wiley.com/doi/10.1002/(SICI)1096-9071(200005)61:1%3C70::AID-JMV11%3E3.0.CO;2-Y/abstract</a:t>
            </a:r>
            <a:r>
              <a:rPr lang="en-GB" sz="800" dirty="0"/>
              <a:t> </a:t>
            </a:r>
          </a:p>
          <a:p>
            <a:pPr>
              <a:spcBef>
                <a:spcPts val="600"/>
              </a:spcBef>
            </a:pPr>
            <a:r>
              <a:rPr lang="en-GB" dirty="0">
                <a:solidFill>
                  <a:srgbClr val="2515F3"/>
                </a:solidFill>
              </a:rPr>
              <a:t>In 2000 a report by Rice (King's College London) indicated a ‘High prevalence of HPV type 16 infection amongst children’ aged 3-11  with 138 out of 267 testing positive (51.7%) </a:t>
            </a:r>
            <a:endParaRPr lang="en-GB" sz="2400" dirty="0">
              <a:solidFill>
                <a:srgbClr val="2515F3"/>
              </a:solidFill>
            </a:endParaRPr>
          </a:p>
        </p:txBody>
      </p:sp>
      <p:pic>
        <p:nvPicPr>
          <p:cNvPr id="14" name="Picture 13">
            <a:extLst>
              <a:ext uri="{FF2B5EF4-FFF2-40B4-BE49-F238E27FC236}">
                <a16:creationId xmlns:a16="http://schemas.microsoft.com/office/drawing/2014/main" id="{DAFFFE6B-A6DB-495E-957B-639EB07849FD}"/>
              </a:ext>
            </a:extLst>
          </p:cNvPr>
          <p:cNvPicPr>
            <a:picLocks noChangeAspect="1"/>
          </p:cNvPicPr>
          <p:nvPr/>
        </p:nvPicPr>
        <p:blipFill>
          <a:blip r:embed="rId5"/>
          <a:stretch>
            <a:fillRect/>
          </a:stretch>
        </p:blipFill>
        <p:spPr>
          <a:xfrm>
            <a:off x="1856387" y="3955663"/>
            <a:ext cx="3194199" cy="1316128"/>
          </a:xfrm>
          <a:prstGeom prst="rect">
            <a:avLst/>
          </a:prstGeom>
          <a:ln>
            <a:solidFill>
              <a:schemeClr val="tx1"/>
            </a:solidFill>
          </a:ln>
        </p:spPr>
      </p:pic>
      <p:grpSp>
        <p:nvGrpSpPr>
          <p:cNvPr id="21" name="Group 20">
            <a:extLst>
              <a:ext uri="{FF2B5EF4-FFF2-40B4-BE49-F238E27FC236}">
                <a16:creationId xmlns:a16="http://schemas.microsoft.com/office/drawing/2014/main" id="{0C7F9AF2-73CB-4E81-A82E-814A4E4B7FF3}"/>
              </a:ext>
            </a:extLst>
          </p:cNvPr>
          <p:cNvGrpSpPr/>
          <p:nvPr/>
        </p:nvGrpSpPr>
        <p:grpSpPr>
          <a:xfrm>
            <a:off x="285546" y="5730944"/>
            <a:ext cx="5810888" cy="884741"/>
            <a:chOff x="285546" y="5858540"/>
            <a:chExt cx="5810888" cy="884741"/>
          </a:xfrm>
        </p:grpSpPr>
        <p:pic>
          <p:nvPicPr>
            <p:cNvPr id="17" name="Picture 16">
              <a:extLst>
                <a:ext uri="{FF2B5EF4-FFF2-40B4-BE49-F238E27FC236}">
                  <a16:creationId xmlns:a16="http://schemas.microsoft.com/office/drawing/2014/main" id="{1476CAD5-42E5-46C4-A91C-F80C08803581}"/>
                </a:ext>
              </a:extLst>
            </p:cNvPr>
            <p:cNvPicPr>
              <a:picLocks noChangeAspect="1"/>
            </p:cNvPicPr>
            <p:nvPr/>
          </p:nvPicPr>
          <p:blipFill rotWithShape="1">
            <a:blip r:embed="rId6"/>
            <a:srcRect b="2922"/>
            <a:stretch/>
          </p:blipFill>
          <p:spPr>
            <a:xfrm>
              <a:off x="285546" y="5858540"/>
              <a:ext cx="5810888" cy="583112"/>
            </a:xfrm>
            <a:prstGeom prst="rect">
              <a:avLst/>
            </a:prstGeom>
            <a:ln>
              <a:solidFill>
                <a:schemeClr val="tx1"/>
              </a:solidFill>
            </a:ln>
          </p:spPr>
        </p:pic>
        <p:pic>
          <p:nvPicPr>
            <p:cNvPr id="18" name="Picture 17">
              <a:extLst>
                <a:ext uri="{FF2B5EF4-FFF2-40B4-BE49-F238E27FC236}">
                  <a16:creationId xmlns:a16="http://schemas.microsoft.com/office/drawing/2014/main" id="{85C2045A-A7CB-4B4A-BF3A-E1BEDC51BDB2}"/>
                </a:ext>
              </a:extLst>
            </p:cNvPr>
            <p:cNvPicPr>
              <a:picLocks noChangeAspect="1"/>
            </p:cNvPicPr>
            <p:nvPr/>
          </p:nvPicPr>
          <p:blipFill>
            <a:blip r:embed="rId7"/>
            <a:stretch>
              <a:fillRect/>
            </a:stretch>
          </p:blipFill>
          <p:spPr>
            <a:xfrm>
              <a:off x="4890742" y="6257565"/>
              <a:ext cx="1038685" cy="485716"/>
            </a:xfrm>
            <a:prstGeom prst="rect">
              <a:avLst/>
            </a:prstGeom>
            <a:ln>
              <a:solidFill>
                <a:schemeClr val="tx1"/>
              </a:solidFill>
            </a:ln>
          </p:spPr>
        </p:pic>
      </p:grpSp>
      <p:sp>
        <p:nvSpPr>
          <p:cNvPr id="19" name="TextBox 18">
            <a:extLst>
              <a:ext uri="{FF2B5EF4-FFF2-40B4-BE49-F238E27FC236}">
                <a16:creationId xmlns:a16="http://schemas.microsoft.com/office/drawing/2014/main" id="{2B1A3A49-4D0D-4B7B-BD2F-FC6644753594}"/>
              </a:ext>
            </a:extLst>
          </p:cNvPr>
          <p:cNvSpPr txBox="1"/>
          <p:nvPr/>
        </p:nvSpPr>
        <p:spPr>
          <a:xfrm>
            <a:off x="6262574" y="5545181"/>
            <a:ext cx="5326914" cy="1123384"/>
          </a:xfrm>
          <a:prstGeom prst="rect">
            <a:avLst/>
          </a:prstGeom>
          <a:noFill/>
        </p:spPr>
        <p:txBody>
          <a:bodyPr wrap="square" rtlCol="0">
            <a:spAutoFit/>
          </a:bodyPr>
          <a:lstStyle/>
          <a:p>
            <a:r>
              <a:rPr lang="en-GB" sz="800" dirty="0">
                <a:hlinkClick r:id="rId8"/>
              </a:rPr>
              <a:t>https://www.ncbi.nlm.nih.gov/pubmed/14556274</a:t>
            </a:r>
            <a:r>
              <a:rPr lang="en-GB" sz="800" dirty="0"/>
              <a:t> </a:t>
            </a:r>
          </a:p>
          <a:p>
            <a:pPr>
              <a:spcBef>
                <a:spcPts val="600"/>
              </a:spcBef>
            </a:pPr>
            <a:r>
              <a:rPr lang="en-GB" dirty="0">
                <a:solidFill>
                  <a:srgbClr val="2515F3"/>
                </a:solidFill>
              </a:rPr>
              <a:t>In 2003 </a:t>
            </a:r>
            <a:r>
              <a:rPr lang="en-GB" dirty="0" err="1">
                <a:solidFill>
                  <a:srgbClr val="2515F3"/>
                </a:solidFill>
              </a:rPr>
              <a:t>Mant</a:t>
            </a:r>
            <a:r>
              <a:rPr lang="en-GB" dirty="0">
                <a:solidFill>
                  <a:srgbClr val="2515F3"/>
                </a:solidFill>
              </a:rPr>
              <a:t> reported ‘HPV 16 is a common yet transitory event of childhood “most probably acquired from their peers.”</a:t>
            </a:r>
            <a:endParaRPr lang="en-GB" sz="2400" dirty="0">
              <a:solidFill>
                <a:srgbClr val="2515F3"/>
              </a:solidFill>
            </a:endParaRPr>
          </a:p>
        </p:txBody>
      </p:sp>
    </p:spTree>
    <p:extLst>
      <p:ext uri="{BB962C8B-B14F-4D97-AF65-F5344CB8AC3E}">
        <p14:creationId xmlns:p14="http://schemas.microsoft.com/office/powerpoint/2010/main" val="21779784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21890</TotalTime>
  <Words>753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Association of HPV Vaccine Injured Daughters (AHVID)</dc:title>
  <dc:creator>David</dc:creator>
  <cp:lastModifiedBy>Steve Hinks</cp:lastModifiedBy>
  <cp:revision>133</cp:revision>
  <cp:lastPrinted>2018-01-24T18:28:50Z</cp:lastPrinted>
  <dcterms:created xsi:type="dcterms:W3CDTF">2016-02-05T18:16:30Z</dcterms:created>
  <dcterms:modified xsi:type="dcterms:W3CDTF">2018-05-25T07:27:05Z</dcterms:modified>
</cp:coreProperties>
</file>